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71" r:id="rId5"/>
    <p:sldId id="272" r:id="rId6"/>
    <p:sldId id="274" r:id="rId7"/>
    <p:sldId id="273" r:id="rId8"/>
    <p:sldId id="270" r:id="rId9"/>
    <p:sldId id="275" r:id="rId10"/>
    <p:sldId id="276" r:id="rId11"/>
    <p:sldId id="277" r:id="rId12"/>
    <p:sldId id="279" r:id="rId13"/>
    <p:sldId id="278" r:id="rId14"/>
    <p:sldId id="281" r:id="rId15"/>
    <p:sldId id="283" r:id="rId16"/>
    <p:sldId id="282" r:id="rId17"/>
    <p:sldId id="285" r:id="rId18"/>
    <p:sldId id="284" r:id="rId19"/>
    <p:sldId id="286" r:id="rId20"/>
    <p:sldId id="287" r:id="rId21"/>
    <p:sldId id="288" r:id="rId22"/>
    <p:sldId id="289" r:id="rId23"/>
    <p:sldId id="297" r:id="rId24"/>
    <p:sldId id="291" r:id="rId25"/>
    <p:sldId id="292" r:id="rId26"/>
    <p:sldId id="293" r:id="rId27"/>
    <p:sldId id="294" r:id="rId28"/>
    <p:sldId id="296" r:id="rId29"/>
    <p:sldId id="295" r:id="rId30"/>
    <p:sldId id="298" r:id="rId31"/>
    <p:sldId id="299" r:id="rId32"/>
    <p:sldId id="300" r:id="rId33"/>
    <p:sldId id="280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291" autoAdjust="0"/>
  </p:normalViewPr>
  <p:slideViewPr>
    <p:cSldViewPr snapToGrid="0" showGuides="1">
      <p:cViewPr varScale="1">
        <p:scale>
          <a:sx n="120" d="100"/>
          <a:sy n="120" d="100"/>
        </p:scale>
        <p:origin x="192" y="240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ACCC4E-6A2B-4A9E-A177-2FF76E4BCE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00294-99F8-4685-AA68-AF052F7998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C51BB-02ED-4F4E-A820-FB7EC9185EAE}" type="datetimeFigureOut">
              <a:rPr lang="en-US" smtClean="0"/>
              <a:t>8/11/19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D73E6-D1F9-4527-A750-9D0E0C27B6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A06DC-4B1A-4F3D-83A7-54741625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0FE8B-8329-4D47-BE4C-E7B6614F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08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8/11/19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5380844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    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5034596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890308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 TAGLINE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382082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3612713"/>
            <a:ext cx="49752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77C40CB-E014-6746-B13E-D12CBBAA5F76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869C46-B57A-4B80-BC7B-965AF70D6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3284" y="5868367"/>
            <a:ext cx="8165432" cy="363600"/>
          </a:xfrm>
        </p:spPr>
        <p:txBody>
          <a:bodyPr>
            <a:normAutofit/>
          </a:bodyPr>
          <a:lstStyle>
            <a:lvl1pPr algn="ctr">
              <a:defRPr lang="ru-RU" sz="18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42411445-9429-45B8-9A2F-EB86451B6B14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29056" y="827052"/>
            <a:ext cx="10533888" cy="48188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135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35B53D-F188-47B0-BBAA-2C4724DE60BB}"/>
              </a:ext>
            </a:extLst>
          </p:cNvPr>
          <p:cNvSpPr/>
          <p:nvPr userDrawn="1"/>
        </p:nvSpPr>
        <p:spPr>
          <a:xfrm>
            <a:off x="11521440" y="6635910"/>
            <a:ext cx="374904" cy="22209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26BB24-F7CA-D343-93C8-2EAC64AB35D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noProof="0"/>
              <a:t>Works Cited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3742191"/>
          </a:xfrm>
        </p:spPr>
        <p:txBody>
          <a:bodyPr>
            <a:normAutofit/>
          </a:bodyPr>
          <a:lstStyle>
            <a:lvl1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noProof="0"/>
              <a:t>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F5050C-5FCE-4873-9B10-9668F66C278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93CAE97F-7AA1-7243-A2C2-945FB7C81FF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noProof="0"/>
              <a:t>Timeline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90487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7124FD-A9E6-49DA-B2D3-4C868E3C90A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28AD04-D032-4ED8-B747-79E215221BC3}"/>
              </a:ext>
            </a:extLst>
          </p:cNvPr>
          <p:cNvCxnSpPr/>
          <p:nvPr userDrawn="1"/>
        </p:nvCxnSpPr>
        <p:spPr>
          <a:xfrm>
            <a:off x="1003193" y="3429000"/>
            <a:ext cx="1073505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CADBD86-8962-4775-A03E-4D2D3F35D72C}"/>
              </a:ext>
            </a:extLst>
          </p:cNvPr>
          <p:cNvSpPr/>
          <p:nvPr userDrawn="1"/>
        </p:nvSpPr>
        <p:spPr>
          <a:xfrm>
            <a:off x="1003193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5884FD-7D59-4699-84D1-14B6900E99F4}"/>
              </a:ext>
            </a:extLst>
          </p:cNvPr>
          <p:cNvSpPr/>
          <p:nvPr userDrawn="1"/>
        </p:nvSpPr>
        <p:spPr>
          <a:xfrm>
            <a:off x="6048611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A6A55C-2C42-4004-8120-A8A22C86DD6F}"/>
              </a:ext>
            </a:extLst>
          </p:cNvPr>
          <p:cNvSpPr/>
          <p:nvPr userDrawn="1"/>
        </p:nvSpPr>
        <p:spPr>
          <a:xfrm>
            <a:off x="9412224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3A8FD8-4E6D-4DB1-8DA5-82151D87BDFF}"/>
              </a:ext>
            </a:extLst>
          </p:cNvPr>
          <p:cNvSpPr/>
          <p:nvPr userDrawn="1"/>
        </p:nvSpPr>
        <p:spPr>
          <a:xfrm>
            <a:off x="2684999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1E5BFBE-FB31-40FB-971E-8340FDBDE99A}"/>
              </a:ext>
            </a:extLst>
          </p:cNvPr>
          <p:cNvSpPr/>
          <p:nvPr userDrawn="1"/>
        </p:nvSpPr>
        <p:spPr>
          <a:xfrm>
            <a:off x="4366805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956DA3-E64C-494F-8908-AC1D9418DC10}"/>
              </a:ext>
            </a:extLst>
          </p:cNvPr>
          <p:cNvSpPr/>
          <p:nvPr userDrawn="1"/>
        </p:nvSpPr>
        <p:spPr>
          <a:xfrm>
            <a:off x="7730417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25B8D3-7699-4838-BB92-099F0752EF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6251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0ED1E4A-D0B2-44B6-AE21-6DC45B20C6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6944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4648B297-D9C8-4F98-BBDB-5A2891F949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88286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5B52EBA-EDDF-4C7B-A681-393B771D34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8979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97BC10B9-E990-4199-8B1A-8B69D6F40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0321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5876A64D-FA56-4565-8EBF-B9D51A8B2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21014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CA843817-8244-446A-9618-257B5329B4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52356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6A6FE38-5036-4D35-93E4-07C5DEC401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03049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1966E981-C557-4255-9DCC-162A429B5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4391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386D796-CB69-4D7D-9C52-C41187CC88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85084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24441BBA-89B7-4AE6-91F6-04DB373B54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6424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B117E4C6-D10A-4738-8283-D63AB1B314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67117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94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75CBB-4E7D-408E-AF76-442117F41B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447556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678-555-0128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1663690"/>
            <a:ext cx="10117959" cy="1517356"/>
          </a:xfrm>
        </p:spPr>
        <p:txBody>
          <a:bodyPr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4152286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264670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2987075"/>
            <a:ext cx="4975200" cy="114227"/>
          </a:xfrm>
          <a:prstGeom prst="rect">
            <a:avLst/>
          </a:prstGeom>
        </p:spPr>
      </p:pic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95600" y="5423227"/>
            <a:ext cx="6400800" cy="47451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512151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09187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DD611DF-9DFE-B043-8BAE-EE27852FDA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447556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678-555-0128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1663690"/>
            <a:ext cx="10117959" cy="1517356"/>
          </a:xfrm>
        </p:spPr>
        <p:txBody>
          <a:bodyPr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4152286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264670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423227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MARTENSSON@GMAIL.COM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512151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40532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3612713"/>
            <a:ext cx="4975200" cy="114227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6A87704-FE99-4EBD-97FB-FBB15A227F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7021" y="3890308"/>
            <a:ext cx="10117959" cy="60665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000" b="0" i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3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D6B2F7A-6215-4548-B8BA-BFBFA46660C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Graphic 13">
            <a:extLst>
              <a:ext uri="{FF2B5EF4-FFF2-40B4-BE49-F238E27FC236}">
                <a16:creationId xmlns:a16="http://schemas.microsoft.com/office/drawing/2014/main" id="{6B7C1ECA-416B-4ED3-9B96-F05BED98E498}"/>
              </a:ext>
            </a:extLst>
          </p:cNvPr>
          <p:cNvSpPr/>
          <p:nvPr/>
        </p:nvSpPr>
        <p:spPr>
          <a:xfrm>
            <a:off x="4534478" y="1568994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5C8FD-6063-414E-B2AC-D07168DE1813}"/>
              </a:ext>
            </a:extLst>
          </p:cNvPr>
          <p:cNvSpPr/>
          <p:nvPr userDrawn="1"/>
        </p:nvSpPr>
        <p:spPr>
          <a:xfrm>
            <a:off x="0" y="2483224"/>
            <a:ext cx="12192000" cy="34655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A38A80-B4F3-4560-B2F9-C0652AAB2188}"/>
              </a:ext>
            </a:extLst>
          </p:cNvPr>
          <p:cNvSpPr/>
          <p:nvPr userDrawn="1"/>
        </p:nvSpPr>
        <p:spPr>
          <a:xfrm>
            <a:off x="0" y="2483223"/>
            <a:ext cx="12192000" cy="3465576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14241DF-0B07-491C-8CA2-1BD10F8452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882722"/>
            <a:ext cx="10515600" cy="4685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57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F4CE-F455-4A31-8ED6-5841DF59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F029-D8CC-4FE7-9C30-98E576ED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91442-6C1A-4969-A4A2-EFCF20E7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57F0D-7504-4879-BCFD-DDEA424C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CCCB36-FE7F-43C1-810B-49BBAB4948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1243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59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6609-6A41-45F4-9B8B-9A6DEABB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D4558-495E-4FE3-B256-7B6A8637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0E450-E490-45F1-909F-5831583C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7E109-C0EE-4D25-9A01-E58D7476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C48FC5-1EDF-4F7E-9E82-D342C4D459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243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5FF27-1D81-4487-86EE-A8826AB333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243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485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5B3E-9C3B-48E3-BA88-7B18BAC8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55B65-81AB-463F-B78F-208BABF7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14494-7E7B-41F9-984C-51671FC7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32FB9-9355-4718-A3AF-2991AEFD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0E064FB-456B-4012-A632-907E0F6363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66900"/>
            <a:ext cx="5157787" cy="445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224228-301B-4143-AE44-555A65ECB36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488937"/>
            <a:ext cx="5157787" cy="346101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21B5496-F2D7-450B-A1AF-12FC29E4548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66900"/>
            <a:ext cx="5183188" cy="445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087222D-3611-4518-AD76-AC2E042CD5A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488937"/>
            <a:ext cx="5183188" cy="346101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646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A7545D6-9827-7E4A-AB92-664BB510D9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5380844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5034596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890308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PRESENTATION TAGLINE</a:t>
            </a:r>
          </a:p>
        </p:txBody>
      </p:sp>
    </p:spTree>
    <p:extLst>
      <p:ext uri="{BB962C8B-B14F-4D97-AF65-F5344CB8AC3E}">
        <p14:creationId xmlns:p14="http://schemas.microsoft.com/office/powerpoint/2010/main" val="105011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Graphic 12">
            <a:extLst>
              <a:ext uri="{FF2B5EF4-FFF2-40B4-BE49-F238E27FC236}">
                <a16:creationId xmlns:a16="http://schemas.microsoft.com/office/drawing/2014/main" id="{ACBF854A-65B9-4A5D-97C6-BA041A37CD22}"/>
              </a:ext>
            </a:extLst>
          </p:cNvPr>
          <p:cNvSpPr/>
          <p:nvPr userDrawn="1"/>
        </p:nvSpPr>
        <p:spPr>
          <a:xfrm>
            <a:off x="1442364" y="2135538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1493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6CA7378-0B2D-435D-B34B-744CA89114A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53200"/>
            <a:ext cx="3932237" cy="3515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B017D3-0E4A-43F4-BC02-DB826A7FDC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908051"/>
            <a:ext cx="6172200" cy="49577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7774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Graphic 12">
            <a:extLst>
              <a:ext uri="{FF2B5EF4-FFF2-40B4-BE49-F238E27FC236}">
                <a16:creationId xmlns:a16="http://schemas.microsoft.com/office/drawing/2014/main" id="{ACBF854A-65B9-4A5D-97C6-BA041A37CD22}"/>
              </a:ext>
            </a:extLst>
          </p:cNvPr>
          <p:cNvSpPr/>
          <p:nvPr userDrawn="1"/>
        </p:nvSpPr>
        <p:spPr>
          <a:xfrm>
            <a:off x="1442364" y="2135538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1493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6CA7378-0B2D-435D-B34B-744CA89114A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53200"/>
            <a:ext cx="3932237" cy="3515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A7D37A5-CD8F-499C-BFFD-2D0EB0855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08051"/>
            <a:ext cx="61722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824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336D-E3BE-45DB-B625-753732F9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2EC4E-2A4D-4B8B-8C10-D8F4A649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27D07-F714-4E3C-97FC-7AB8C42F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3BA64-4F34-452B-AA1F-BB90A0F0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677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57916-404D-41BC-B080-9B6CBA9F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0C85E-02E3-4F3E-8E6F-4467C612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F5317-A8A3-406A-96EA-4BB58C35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A1141-BD97-42C5-A257-A2C0668A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0421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116" y="1815793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4409" y="1920003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516" y="1815793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8149" y="1920003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629" y="1833572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44262" y="1937782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300774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300774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300774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3006198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1" y="4974002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74002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80614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80614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944782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944782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1220" y="558203"/>
            <a:ext cx="7909560" cy="1069848"/>
          </a:xfrm>
          <a:noFill/>
        </p:spPr>
        <p:txBody>
          <a:bodyPr lIns="0" tIns="0" rIns="0" bIns="0">
            <a:normAutofit/>
          </a:bodyPr>
          <a:lstStyle>
            <a:lvl1pPr algn="ctr">
              <a:defRPr lang="ru-RU" sz="60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8EB3F0B-0F1D-42D2-B6C2-D4D6D825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8400" y="1568994"/>
            <a:ext cx="49752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8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D6B2F7A-6215-4548-B8BA-BFBFA46660C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Graphic 13">
            <a:extLst>
              <a:ext uri="{FF2B5EF4-FFF2-40B4-BE49-F238E27FC236}">
                <a16:creationId xmlns:a16="http://schemas.microsoft.com/office/drawing/2014/main" id="{6B7C1ECA-416B-4ED3-9B96-F05BED98E498}"/>
              </a:ext>
            </a:extLst>
          </p:cNvPr>
          <p:cNvSpPr/>
          <p:nvPr/>
        </p:nvSpPr>
        <p:spPr>
          <a:xfrm>
            <a:off x="4534478" y="1568994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9"/>
            <a:ext cx="10515600" cy="476476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71C2E69-8C3C-4E87-BC9D-9810F56121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483223"/>
            <a:ext cx="12192000" cy="346557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773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FFF6C81-E769-CE4D-B9C0-858E073D198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695AE-7720-4633-B467-CD5DD1A9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40C99-75CB-4A48-894F-EA35F7C91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536" y="922103"/>
            <a:ext cx="4257905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E3AD6-C295-45C8-8FC7-AD342840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780797F8-0544-4DFB-8D2C-CC50CB7F4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3282" y="2384295"/>
            <a:ext cx="4519159" cy="639683"/>
          </a:xfrm>
        </p:spPr>
        <p:txBody>
          <a:bodyPr>
            <a:normAutofit/>
          </a:bodyPr>
          <a:lstStyle>
            <a:lvl1pPr marL="0" indent="0">
              <a:buNone/>
              <a:defRPr sz="1800" b="0" i="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7A942D6-FCE6-4DCD-BD15-F6399EC2A2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4599" y="3173534"/>
            <a:ext cx="4707842" cy="2588637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BE348D43-6DEE-4E32-B9F5-235CB8EC9257}"/>
              </a:ext>
            </a:extLst>
          </p:cNvPr>
          <p:cNvSpPr/>
          <p:nvPr userDrawn="1"/>
        </p:nvSpPr>
        <p:spPr>
          <a:xfrm>
            <a:off x="7059964" y="2076985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2A28410-C401-4876-8DE7-D0EFCDE41D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224" y="0"/>
            <a:ext cx="4626864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584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275CB319-C744-E641-8907-1470D3DF159D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FC21D-31CF-420D-A654-B62708C7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078D9-85B9-4D7C-BCDC-31053365B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027" y="3938140"/>
            <a:ext cx="4430485" cy="89308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253D9-2D52-4F01-9ED9-4E2A3C0E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DB2FC-0867-44DF-98D6-C443802B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25E660-4559-4CC8-852F-94402A454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7608"/>
            <a:ext cx="12192000" cy="28437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A4B61220-F8A1-4859-BA99-F5EC0CC36B0F}"/>
              </a:ext>
            </a:extLst>
          </p:cNvPr>
          <p:cNvSpPr/>
          <p:nvPr userDrawn="1"/>
        </p:nvSpPr>
        <p:spPr>
          <a:xfrm>
            <a:off x="1825747" y="4882453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A39E620-8448-42D8-85B7-A6BF45A2FB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2027" y="5192860"/>
            <a:ext cx="4430485" cy="639683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2FF44AF-6A6B-4742-B58D-DF26808AFD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4599" y="4064000"/>
            <a:ext cx="4545374" cy="1698171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32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213AAFFC-6E5A-D44A-ADBF-E9D307CE6349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ABAFE-C077-44F7-8606-FCEAD36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0EF65-ABFF-4900-A2AD-12A8C47E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8D827-86E9-4228-B43C-616FE3F7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2BEBEF9-0DCC-4DA2-9828-D5A83238CD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7340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CE9C552F-C732-4E4C-8B62-DE62A58BAD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2043790"/>
            <a:ext cx="10515599" cy="62910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0DDA39-3A33-4AF8-BB2F-B80A8696D42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534813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D01D7372-B596-424A-8437-BCA847E03C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F78DB58E-1DC8-42B6-8950-A39F9249D5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6E7BE306-50F4-4966-B172-8808A97D9FF4}"/>
              </a:ext>
            </a:extLst>
          </p:cNvPr>
          <p:cNvSpPr/>
          <p:nvPr userDrawn="1"/>
        </p:nvSpPr>
        <p:spPr>
          <a:xfrm>
            <a:off x="4534478" y="1718435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7DEC651-98F0-44EE-BAB8-8B3FE702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2882"/>
            <a:ext cx="10515600" cy="1325563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noProof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11458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99E16AA7-5075-3449-AB21-5E8037339A90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3D6FB-BDF5-462B-9DFB-6A253125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FBD2F-FD90-4C8F-BEA1-91BB2D24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7FDA8-53F5-4098-B6D5-32456ABF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Chart Placeholder 18">
            <a:extLst>
              <a:ext uri="{FF2B5EF4-FFF2-40B4-BE49-F238E27FC236}">
                <a16:creationId xmlns:a16="http://schemas.microsoft.com/office/drawing/2014/main" id="{270B440B-C39E-47E6-9CBA-0BA4EB1EF522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Graphic 13">
            <a:extLst>
              <a:ext uri="{FF2B5EF4-FFF2-40B4-BE49-F238E27FC236}">
                <a16:creationId xmlns:a16="http://schemas.microsoft.com/office/drawing/2014/main" id="{1ED66CD9-A275-41A6-92EA-B32A8F51F472}"/>
              </a:ext>
            </a:extLst>
          </p:cNvPr>
          <p:cNvSpPr/>
          <p:nvPr userDrawn="1"/>
        </p:nvSpPr>
        <p:spPr>
          <a:xfrm>
            <a:off x="1949460" y="2168288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1A41807-9D03-4167-89E4-C5D1E81436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966" y="2478695"/>
            <a:ext cx="5170033" cy="758536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DF72AB-A1AE-464E-A9E1-C5CDA8D5C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7858" y="1289573"/>
            <a:ext cx="3106248" cy="758536"/>
          </a:xfrm>
        </p:spPr>
        <p:txBody>
          <a:bodyPr lIns="0" tIns="0" rIns="0" bIns="0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83C9A6F-A614-4B31-91D5-3B5CB932149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30497" y="3408555"/>
            <a:ext cx="1597889" cy="4824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30%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A985BA82-9C97-475F-8775-0F16D2FB40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30498" y="37391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5376509-D29C-46DE-948E-15D430CE432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030522" y="4142228"/>
            <a:ext cx="1597889" cy="48245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10%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A581FA6A-566D-4068-A898-F86FB96D4A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0523" y="447277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03636CF-AD49-411E-BE27-63C28BDE068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970011" y="3408555"/>
            <a:ext cx="1597889" cy="4824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25%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F2C67681-C89E-4F74-A7C1-BD0812A942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70012" y="37391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742559E-6662-49A7-A091-9472A31ED2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970036" y="4142228"/>
            <a:ext cx="1597889" cy="48245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10%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E514B383-1886-4E45-9DB3-6DF4FFCA6F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0037" y="4472779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34F2A5-6B16-40E3-8EBB-0E1A0984BAB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030497" y="4875898"/>
            <a:ext cx="1597889" cy="48245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20%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01D6AF2B-2CA0-4F6A-9C29-4AE73FCAB4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30498" y="5206449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3E000C2-49D4-4D64-860A-0DB29B38938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970037" y="4875898"/>
            <a:ext cx="1597889" cy="482452"/>
          </a:xfrm>
        </p:spPr>
        <p:txBody>
          <a:bodyPr anchor="b" anchorCtr="0">
            <a:no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5%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4A6CF106-F60C-46A1-BD17-8EC35A637A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70037" y="5206449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284725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B049D0D-CE60-8E46-896A-1F4E3E51AABC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88F71-122C-49D4-9750-104A0F9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81471-D048-496A-9DA4-EDB33584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DBAE1-8416-4A24-B332-BA35F9D5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9AF1F95-7091-4B50-892C-55F8B5B9AC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145" y="3029751"/>
            <a:ext cx="2825496" cy="214416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DE3589-2C45-437A-BDA9-55A9B8859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1145" y="1868285"/>
            <a:ext cx="2825496" cy="718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6161C347-CD23-4D4F-981D-1C8457111EA8}"/>
              </a:ext>
            </a:extLst>
          </p:cNvPr>
          <p:cNvSpPr/>
          <p:nvPr userDrawn="1"/>
        </p:nvSpPr>
        <p:spPr>
          <a:xfrm>
            <a:off x="8340351" y="2726976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Table Placeholder 17">
            <a:extLst>
              <a:ext uri="{FF2B5EF4-FFF2-40B4-BE49-F238E27FC236}">
                <a16:creationId xmlns:a16="http://schemas.microsoft.com/office/drawing/2014/main" id="{263A1EA1-1C4F-4F47-9C24-928669CE38D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410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D65245D-DE69-4098-94DD-C36B76E4C3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93750"/>
            <a:ext cx="12192000" cy="4900613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FD1D3-F7DC-4F8A-8E05-6DC25FB66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14150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63585A-DF5C-1B43-BDC1-9CB545382A8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A7C55A90-4969-4308-AD56-633E3831D5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13284" y="5878369"/>
            <a:ext cx="8165432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Graphic 13">
            <a:extLst>
              <a:ext uri="{FF2B5EF4-FFF2-40B4-BE49-F238E27FC236}">
                <a16:creationId xmlns:a16="http://schemas.microsoft.com/office/drawing/2014/main" id="{15031A21-FED3-4C51-BE76-5A2918F223AD}"/>
              </a:ext>
            </a:extLst>
          </p:cNvPr>
          <p:cNvSpPr/>
          <p:nvPr userDrawn="1"/>
        </p:nvSpPr>
        <p:spPr>
          <a:xfrm>
            <a:off x="4534478" y="5342223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62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4C9FBA-BD24-42E1-BABE-0EE5C20738FC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2715CE-EA2A-4137-8BA3-1FEEF2E40A3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9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5" r:id="rId11"/>
    <p:sldLayoutId id="2147483678" r:id="rId12"/>
    <p:sldLayoutId id="2147483674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8" r:id="rId20"/>
    <p:sldLayoutId id="2147483689" r:id="rId21"/>
    <p:sldLayoutId id="2147483686" r:id="rId22"/>
    <p:sldLayoutId id="2147483687" r:id="rId23"/>
    <p:sldLayoutId id="2147483676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56267" y="2149803"/>
            <a:ext cx="5240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Signet Home Inspections   </a:t>
            </a:r>
          </a:p>
          <a:p>
            <a:pPr algn="r"/>
            <a:r>
              <a:rPr lang="en-US" sz="2800" dirty="0"/>
              <a:t>is an experienced, </a:t>
            </a:r>
            <a:br>
              <a:rPr lang="en-US" sz="2800" dirty="0"/>
            </a:br>
            <a:r>
              <a:rPr lang="en-US" sz="2800" dirty="0"/>
              <a:t>independently owned, </a:t>
            </a:r>
            <a:br>
              <a:rPr lang="en-US" sz="2800" dirty="0"/>
            </a:br>
            <a:r>
              <a:rPr lang="en-US" sz="2800" dirty="0"/>
              <a:t>multi-inspector company </a:t>
            </a:r>
            <a:br>
              <a:rPr lang="en-US" sz="2800" dirty="0"/>
            </a:br>
            <a:r>
              <a:rPr lang="en-US" sz="2800" dirty="0"/>
              <a:t>offering property inspections in</a:t>
            </a:r>
            <a:br>
              <a:rPr lang="en-US" sz="2800" dirty="0"/>
            </a:br>
            <a:r>
              <a:rPr lang="en-US" sz="2800" dirty="0"/>
              <a:t> Placer and Nevada Counties.</a:t>
            </a:r>
          </a:p>
        </p:txBody>
      </p:sp>
      <p:pic>
        <p:nvPicPr>
          <p:cNvPr id="1026" name="F48C3F3A-FC4C-45F7-8993-C00760A83A53" descr="B8C6F272-2711-4179-AE5F-98CD7417531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493" y="1281885"/>
            <a:ext cx="4480560" cy="441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71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79303" y="1418047"/>
            <a:ext cx="10833393" cy="4131963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have provided a Northern California commercial building inspection for a wide variety of properties including: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showroom/warehouse buildings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restaurant buildings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multi-floor office buildings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historic masonry buildings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retail store buildings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boutique hotel buildings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mixed-use buildings that include both commercial and living space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813" y="234301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flip dir="r"/>
      </p:transition>
    </mc:Choice>
    <mc:Fallback xmlns="">
      <p:transition spd="slow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49934" y="1627063"/>
            <a:ext cx="4200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The Stone House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06619" y="3069204"/>
            <a:ext cx="3894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9,803 Sq. 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 Restaurant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Nevada City, California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826" y="1378061"/>
            <a:ext cx="62865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624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038" y="774653"/>
            <a:ext cx="52790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</a:rPr>
              <a:t>Ferguson Plumbing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612" y="1812898"/>
            <a:ext cx="6583680" cy="3715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55038" y="3267986"/>
            <a:ext cx="3894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25,000 Sq. 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Showroom/Warehouse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Grass Valley, California</a:t>
            </a:r>
          </a:p>
        </p:txBody>
      </p:sp>
    </p:spTree>
    <p:extLst>
      <p:ext uri="{BB962C8B-B14F-4D97-AF65-F5344CB8AC3E}">
        <p14:creationId xmlns:p14="http://schemas.microsoft.com/office/powerpoint/2010/main" val="25474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78" y="1217772"/>
            <a:ext cx="7132320" cy="4589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673667" y="1115649"/>
            <a:ext cx="37305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Golden Center</a:t>
            </a:r>
          </a:p>
          <a:p>
            <a:pPr algn="ctr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Plaza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0112" y="3419061"/>
            <a:ext cx="3596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18,046 Sq. 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Shopping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Dorado Hills, California</a:t>
            </a:r>
          </a:p>
        </p:txBody>
      </p:sp>
    </p:spTree>
    <p:extLst>
      <p:ext uri="{BB962C8B-B14F-4D97-AF65-F5344CB8AC3E}">
        <p14:creationId xmlns:p14="http://schemas.microsoft.com/office/powerpoint/2010/main" val="2871693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wind"/>
      </p:transition>
    </mc:Choice>
    <mc:Fallback xmlns="">
      <p:transition spd="slow" advClick="0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328" y="1410865"/>
            <a:ext cx="7132320" cy="4086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17802" y="702979"/>
            <a:ext cx="4392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chemeClr val="accent3"/>
                </a:solidFill>
              </a:rPr>
              <a:t>Renwood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Winery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9957" y="3283889"/>
            <a:ext cx="3380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54,769 Sq. 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Winery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Plymouth, California</a:t>
            </a:r>
          </a:p>
        </p:txBody>
      </p:sp>
    </p:spTree>
    <p:extLst>
      <p:ext uri="{BB962C8B-B14F-4D97-AF65-F5344CB8AC3E}">
        <p14:creationId xmlns:p14="http://schemas.microsoft.com/office/powerpoint/2010/main" val="2320014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eelOff" invX="1"/>
      </p:transition>
    </mc:Choice>
    <mc:Fallback xmlns="">
      <p:transition spd="slow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724" y="1335818"/>
            <a:ext cx="6126480" cy="4122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949226" y="1599710"/>
            <a:ext cx="46185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3"/>
                </a:solidFill>
              </a:rPr>
              <a:t>River Inn &amp; Resort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7003" y="3162854"/>
            <a:ext cx="3683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5,250 Sq. 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Room Boutique Hotel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Downieville</a:t>
            </a: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California</a:t>
            </a:r>
          </a:p>
        </p:txBody>
      </p:sp>
    </p:spTree>
    <p:extLst>
      <p:ext uri="{BB962C8B-B14F-4D97-AF65-F5344CB8AC3E}">
        <p14:creationId xmlns:p14="http://schemas.microsoft.com/office/powerpoint/2010/main" val="166946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fracture"/>
      </p:transition>
    </mc:Choice>
    <mc:Fallback xmlns="">
      <p:transition spd="slow" advClick="0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9374" y="1512245"/>
            <a:ext cx="2920992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chemeClr val="accent3"/>
                </a:solidFill>
              </a:rPr>
              <a:t>Chacewater</a:t>
            </a:r>
            <a:endParaRPr lang="en-US" sz="40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en-US" sz="2800" b="1" dirty="0">
                <a:ln/>
                <a:solidFill>
                  <a:schemeClr val="accent3"/>
                </a:solidFill>
              </a:rPr>
              <a:t>Office Complex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129" y="3478404"/>
            <a:ext cx="384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11,676 Sq. 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Multi-Floor Office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Grass Valley, California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6557" y="1400275"/>
            <a:ext cx="6126480" cy="3838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1243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drape"/>
      </p:transition>
    </mc:Choice>
    <mc:Fallback xmlns="">
      <p:transition spd="slow" advClick="0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80859" y="1206010"/>
            <a:ext cx="43316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3"/>
                </a:solidFill>
              </a:rPr>
              <a:t>Peterson’s Corner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6199" y="3056984"/>
            <a:ext cx="384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4,100 Sq. 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 San Juan, California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793" y="1559953"/>
            <a:ext cx="5394960" cy="4040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56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5729" y="1850065"/>
            <a:ext cx="26340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3"/>
                </a:solidFill>
              </a:rPr>
              <a:t>Fur Traders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0776" y="3351183"/>
            <a:ext cx="384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8,436 Sq. 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Retail/Bed &amp; Breakfast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Nevada City, California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2345">
            <a:off x="5743546" y="1357305"/>
            <a:ext cx="5577840" cy="4256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94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80039" y="1508159"/>
            <a:ext cx="3326552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32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en-US" sz="3600" b="1" dirty="0">
                <a:ln/>
                <a:solidFill>
                  <a:schemeClr val="accent3"/>
                </a:solidFill>
              </a:rPr>
              <a:t>Mateo’s Public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6891" y="3406841"/>
            <a:ext cx="3376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2,598 Sq. 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Restaurant/Apartment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Nevada City, California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85" y="1598599"/>
            <a:ext cx="5577840" cy="3768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910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doors dir="vert"/>
      </p:transition>
    </mc:Choice>
    <mc:Fallback xmlns=""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623" y="536482"/>
            <a:ext cx="8603312" cy="58225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42247" y="5627329"/>
            <a:ext cx="52709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  <a:latin typeface="Arial Narrow" panose="020B0606020202030204" pitchFamily="34" charset="0"/>
              </a:rPr>
              <a:t>Placer and Nevada Counties</a:t>
            </a:r>
          </a:p>
        </p:txBody>
      </p:sp>
    </p:spTree>
    <p:extLst>
      <p:ext uri="{BB962C8B-B14F-4D97-AF65-F5344CB8AC3E}">
        <p14:creationId xmlns:p14="http://schemas.microsoft.com/office/powerpoint/2010/main" val="398344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fallOver"/>
      </p:transition>
    </mc:Choice>
    <mc:Fallback xmlns="">
      <p:transition spd="slow" advClick="0" advTm="4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ADDE6B-7647-4DBE-AA88-6ACBAD31D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650603"/>
            <a:ext cx="8067675" cy="540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2E52E0-9543-7D4D-AF55-416348E2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76" y="650603"/>
            <a:ext cx="3092303" cy="115977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Report</a:t>
            </a:r>
          </a:p>
        </p:txBody>
      </p:sp>
    </p:spTree>
    <p:extLst>
      <p:ext uri="{BB962C8B-B14F-4D97-AF65-F5344CB8AC3E}">
        <p14:creationId xmlns:p14="http://schemas.microsoft.com/office/powerpoint/2010/main" val="1094859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curtains"/>
      </p:transition>
    </mc:Choice>
    <mc:Fallback xmlns="">
      <p:transition spd="slow" advClick="0" advTm="4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19059" y="1253856"/>
            <a:ext cx="4587141" cy="426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Everything the client pays for is reflected in the inspection report.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experience, the insight, the effort, the readability.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it only makes sense to use it as a benchmark when choosing your home inspector.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challenge you to compare our report to our competition...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think you'll see the difference.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89" y="726489"/>
            <a:ext cx="5486400" cy="531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9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newsflash/>
      </p:transition>
    </mc:Choice>
    <mc:Fallback xmlns="">
      <p:transition spd="slow" advClick="0" advTm="4000">
        <p:newsflash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8484" y="1595222"/>
            <a:ext cx="4507731" cy="346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reports are ordered logically as if you were walking around or through the house.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include a sidebar to jump from one area to another.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are color-coded for easy recognition.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terms are highlighted for quick access to the definition.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579" y="671336"/>
            <a:ext cx="5486400" cy="531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CC3E84-C7F7-5441-9E66-C01875D91D26}"/>
              </a:ext>
            </a:extLst>
          </p:cNvPr>
          <p:cNvSpPr/>
          <p:nvPr/>
        </p:nvSpPr>
        <p:spPr>
          <a:xfrm>
            <a:off x="1049215" y="1606061"/>
            <a:ext cx="1019908" cy="3065585"/>
          </a:xfrm>
          <a:prstGeom prst="rect">
            <a:avLst/>
          </a:prstGeom>
          <a:noFill/>
          <a:ln w="38100" cap="flat">
            <a:solidFill>
              <a:srgbClr val="C0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30962E81-3CDB-974A-93B3-DE1141E24188}"/>
              </a:ext>
            </a:extLst>
          </p:cNvPr>
          <p:cNvSpPr/>
          <p:nvPr/>
        </p:nvSpPr>
        <p:spPr>
          <a:xfrm>
            <a:off x="2203938" y="2878015"/>
            <a:ext cx="978408" cy="484632"/>
          </a:xfrm>
          <a:prstGeom prst="leftArrow">
            <a:avLst/>
          </a:prstGeom>
          <a:solidFill>
            <a:srgbClr val="C00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ED207FC7-5C13-1543-9FD1-6F83DBF5F7AC}"/>
              </a:ext>
            </a:extLst>
          </p:cNvPr>
          <p:cNvSpPr/>
          <p:nvPr/>
        </p:nvSpPr>
        <p:spPr>
          <a:xfrm>
            <a:off x="3757246" y="4876800"/>
            <a:ext cx="978408" cy="484632"/>
          </a:xfrm>
          <a:prstGeom prst="leftArrow">
            <a:avLst/>
          </a:prstGeom>
          <a:solidFill>
            <a:srgbClr val="C00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5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ferris dir="l"/>
      </p:transition>
    </mc:Choice>
    <mc:Fallback xmlns="">
      <p:transition spd="slow" advClick="0" advTm="4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8659" y="1029881"/>
            <a:ext cx="4578572" cy="479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provide a detailed, thoughtful and customized report.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Included are photos of deficiencies, items of interest and areas not easy to see like the attic or roof.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go the extra mile to provide captions for our images so they are easy to understand.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provide custom comments and commentary when appropriate, not canned statements.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75" y="770793"/>
            <a:ext cx="5486400" cy="531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prism isInverted="1"/>
      </p:transition>
    </mc:Choice>
    <mc:Fallback xmlns="">
      <p:transition spd="slow" advClick="0" advTm="4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354" y="1548296"/>
            <a:ext cx="4047914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REALTORS© representing our clients are extremely busy juggling many things at once.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prefer a quick summary especially of the safety issues that have been identified.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our report ends with a summary of defects, color-coded for easy identification according to importance.</a:t>
            </a:r>
            <a:endParaRPr lang="en-US" sz="2400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466" y="726489"/>
            <a:ext cx="5486400" cy="531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9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push dir="u"/>
      </p:transition>
    </mc:Choice>
    <mc:Fallback xmlns="">
      <p:transition spd="slow" advClick="0" advTm="4000"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36A7F0-4841-4FBE-ABBC-6F768110E1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834" y="1503666"/>
            <a:ext cx="6675120" cy="44675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75C7BF-216D-DE4C-B101-B01315D30806}"/>
              </a:ext>
            </a:extLst>
          </p:cNvPr>
          <p:cNvSpPr/>
          <p:nvPr/>
        </p:nvSpPr>
        <p:spPr>
          <a:xfrm>
            <a:off x="4130530" y="725219"/>
            <a:ext cx="41421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Technology</a:t>
            </a:r>
            <a:endParaRPr lang="en-US" sz="4800" b="1" cap="none" spc="0" dirty="0">
              <a:ln/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3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vortex dir="r"/>
      </p:transition>
    </mc:Choice>
    <mc:Fallback xmlns="">
      <p:transition spd="slow" advClick="0" advTm="4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1716" y="2276507"/>
            <a:ext cx="59207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EPA recommends every home be tested for radon</a:t>
            </a:r>
          </a:p>
          <a:p>
            <a:endParaRPr lang="en-US" sz="10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in every 15 homes in the US has an elevated radon level (4pCi/L or more) that can cause cancer</a:t>
            </a:r>
          </a:p>
          <a:p>
            <a:endParaRPr lang="en-US" sz="10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Truckee that ratio is 1 in 4</a:t>
            </a:r>
          </a:p>
          <a:p>
            <a:endParaRPr lang="en-US" sz="10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North Lake Tahoe that ratio is 1 in 5</a:t>
            </a:r>
          </a:p>
          <a:p>
            <a:endParaRPr lang="en-US" sz="10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South Lake Tahoe that ratio is 1 in 2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one of a select group in Northern California certified by the National Radon Professional Program (NRRP) and legally able to conduct radon testing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0B018-9155-467F-9033-F2872072FD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3772" y="480375"/>
            <a:ext cx="4754990" cy="5897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BBFDC5-3333-4919-B257-B33FFF7E73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082" y="1077218"/>
            <a:ext cx="2048952" cy="9235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646A9D-A5D4-B843-BDD9-0697C3256FCA}"/>
              </a:ext>
            </a:extLst>
          </p:cNvPr>
          <p:cNvSpPr/>
          <p:nvPr/>
        </p:nvSpPr>
        <p:spPr>
          <a:xfrm>
            <a:off x="899951" y="770436"/>
            <a:ext cx="25619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32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en-US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Radon Testing</a:t>
            </a:r>
          </a:p>
        </p:txBody>
      </p:sp>
    </p:spTree>
    <p:extLst>
      <p:ext uri="{BB962C8B-B14F-4D97-AF65-F5344CB8AC3E}">
        <p14:creationId xmlns:p14="http://schemas.microsoft.com/office/powerpoint/2010/main" val="282433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5186" y="904663"/>
            <a:ext cx="41756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10% of Americans are allergic to mold, in only 5% the allergy may result in an actual illness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IAC2 certified by the International Association of Indoor Air Consultants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state-of-the-art sampling equipment that is calibrated before every test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ship every sample to a well-respected ISO/IEC 17025 accredited laboratory for analysis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discourage sampling unless absolutely necessary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F1E8B-0103-49D5-A11E-97AF283BB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987" y="1283955"/>
            <a:ext cx="5943600" cy="396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F91974-42F4-4FB4-9578-4ADE45D51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787" y="4522743"/>
            <a:ext cx="2371725" cy="1714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CF11E1-E211-9749-8458-C9BA32AE0F8C}"/>
              </a:ext>
            </a:extLst>
          </p:cNvPr>
          <p:cNvSpPr/>
          <p:nvPr/>
        </p:nvSpPr>
        <p:spPr>
          <a:xfrm>
            <a:off x="6053197" y="612276"/>
            <a:ext cx="4723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Mold Inspection &amp; Testing</a:t>
            </a:r>
            <a:r>
              <a:rPr lang="en-US" sz="3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9742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wind"/>
      </p:transition>
    </mc:Choice>
    <mc:Fallback xmlns="">
      <p:transition spd="slow" advClick="0" advTm="4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8541" y="629426"/>
            <a:ext cx="104349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Infrared Inspections</a:t>
            </a:r>
            <a:r>
              <a:rPr lang="en-US" sz="3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Infrared Thermography (IRT) for fast, reliable and accurate analysis of various home systems enabling us to see what cannot be seen with the naked eye. </a:t>
            </a:r>
            <a:r>
              <a:rPr lang="en-US" sz="24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“Don't be kept in the dark, be sure your home inspector is using thermal imaging.”</a:t>
            </a:r>
            <a:endParaRPr lang="en-US" sz="24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9D2BE-B550-409C-BB55-509FFAE6B7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581" y="3039759"/>
            <a:ext cx="2103120" cy="2691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4D9079-09A0-467A-8E78-2CBB61D15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47" y="2732846"/>
            <a:ext cx="6400800" cy="3305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0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2F03B3-1316-4C83-80AE-EC46EEA985F7}"/>
              </a:ext>
            </a:extLst>
          </p:cNvPr>
          <p:cNvSpPr/>
          <p:nvPr/>
        </p:nvSpPr>
        <p:spPr>
          <a:xfrm>
            <a:off x="637371" y="920621"/>
            <a:ext cx="4622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Drone inspections allow us to inspect areas of a residential or commercial structure that would otherwise be inaccessible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just a roof that cannot be mounted, but also the exterior cladding on a multi-story building that is visibly out-of-reach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drone inspections have proven to be an invaluable tool identifying defects otherwise left unknown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FAA requires an Unmanned Aircraft Systems (UAS) pilot to be certified 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not only FAA certified, but we are insured as well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BE39E2-B96F-42C2-8D49-D60087DA4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306" y="1706880"/>
            <a:ext cx="5181600" cy="344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135E0E-0E02-3B44-8A90-3489458F6471}"/>
              </a:ext>
            </a:extLst>
          </p:cNvPr>
          <p:cNvSpPr/>
          <p:nvPr/>
        </p:nvSpPr>
        <p:spPr>
          <a:xfrm>
            <a:off x="6723986" y="702648"/>
            <a:ext cx="3262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Drone Inspections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21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prism/>
      </p:transition>
    </mc:Choice>
    <mc:Fallback xmlns=""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814" y="1688728"/>
            <a:ext cx="7223760" cy="4063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6590" y="858089"/>
            <a:ext cx="32759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 a company, we are more than just a collection of individually qualified home inspectors. We are a “Band of Brothers” that work together, play together, and collaborate together to be the best we can be. 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Papyrus" panose="03070502060502030205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69C047-87F8-E841-A749-6C20E1D7ED16}"/>
              </a:ext>
            </a:extLst>
          </p:cNvPr>
          <p:cNvSpPr/>
          <p:nvPr/>
        </p:nvSpPr>
        <p:spPr>
          <a:xfrm>
            <a:off x="4895251" y="442590"/>
            <a:ext cx="26337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Team</a:t>
            </a:r>
            <a:endParaRPr lang="en-US" sz="4800" b="1" cap="none" spc="0" dirty="0">
              <a:ln/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7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ripple/>
      </p:transition>
    </mc:Choice>
    <mc:Fallback xmlns="">
      <p:transition spd="slow" advClick="0" advTm="4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987" y="1546437"/>
            <a:ext cx="9573371" cy="207935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/>
              <a:t>Thank you for considering Signet Home Inspections  for your next property inspection.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828" y="5046101"/>
            <a:ext cx="4042610" cy="1097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0676" y="5271576"/>
            <a:ext cx="5540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Kevin Minto</a:t>
            </a:r>
            <a:r>
              <a:rPr lang="en-US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President</a:t>
            </a:r>
          </a:p>
          <a:p>
            <a:pPr algn="r"/>
            <a:r>
              <a:rPr lang="en-US" sz="1600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P: 530.273.1300 |  www.signethomeinspections.com</a:t>
            </a:r>
            <a:endParaRPr lang="en-US" sz="1600" b="1" cap="none" spc="0" dirty="0">
              <a:ln/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63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41" y="659818"/>
            <a:ext cx="8686800" cy="5613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99807" y="542900"/>
            <a:ext cx="3996193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Inspection</a:t>
            </a:r>
          </a:p>
        </p:txBody>
      </p:sp>
    </p:spTree>
    <p:extLst>
      <p:ext uri="{BB962C8B-B14F-4D97-AF65-F5344CB8AC3E}">
        <p14:creationId xmlns:p14="http://schemas.microsoft.com/office/powerpoint/2010/main" val="4548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prism/>
      </p:transition>
    </mc:Choice>
    <mc:Fallback xmlns=""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66637" y="1237230"/>
            <a:ext cx="6120671" cy="468649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At Signet Home Inspections our goal is simple: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provide home buyers and sellers alike with the best home inspection possible.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One that is as our tagline states “Sealed with Pride – Stamped with Confidence”.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By affiliating with InterNACHI, the most prestigious home inspection association in the world…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 have committed ourselves to the highest industry standards in both integrity and technical excellence.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655" y="1424972"/>
            <a:ext cx="4042610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931" y="2723322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937846" y="744415"/>
            <a:ext cx="10486292" cy="3930953"/>
          </a:xfrm>
        </p:spPr>
        <p:txBody>
          <a:bodyPr>
            <a:noAutofit/>
          </a:bodyPr>
          <a:lstStyle/>
          <a:p>
            <a:pPr marR="0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home inspection organization has their own “Standards of Practice” for performing inspections. </a:t>
            </a:r>
          </a:p>
          <a:p>
            <a:pPr marR="0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are very similar and not intended to be exhaustive. </a:t>
            </a:r>
          </a:p>
          <a:p>
            <a:pPr marR="0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have relatively high standards that cover minimum requirements an inspector must follow. </a:t>
            </a:r>
          </a:p>
          <a:p>
            <a:pPr marR="0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inspectors are comfortable using these as their baseline...</a:t>
            </a:r>
          </a:p>
          <a:p>
            <a:pPr marR="0"/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not.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BA92C-1A3A-4F22-A821-87D95A38F3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214" y="4396005"/>
            <a:ext cx="1883571" cy="1883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2BF296-741A-4F38-9A67-4ABB98B4F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850" y="4675368"/>
            <a:ext cx="1530500" cy="1566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2F8327-A220-4973-BA45-32BEDE435E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855" y="4675368"/>
            <a:ext cx="1489294" cy="16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1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pan dir="u"/>
      </p:transition>
    </mc:Choice>
    <mc:Fallback xmlns="">
      <p:transition spd="slow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44769" y="1184500"/>
            <a:ext cx="5943600" cy="4704293"/>
          </a:xfrm>
        </p:spPr>
        <p:txBody>
          <a:bodyPr>
            <a:noAutofit/>
          </a:bodyPr>
          <a:lstStyle/>
          <a:p>
            <a:pPr marR="0" indent="-227013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Signet Home Inspections, we do things a little differently.</a:t>
            </a:r>
          </a:p>
          <a:p>
            <a:pPr marR="0" indent="-227013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see, we don’t just meet the minimum industry standards… </a:t>
            </a:r>
          </a:p>
          <a:p>
            <a:pPr marR="0" indent="-227013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in fact committed to exceeding them in every way possible. </a:t>
            </a:r>
          </a:p>
          <a:p>
            <a:pPr marR="0" indent="-227013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not only want to make sure your client's home is well-inspected… </a:t>
            </a:r>
          </a:p>
          <a:p>
            <a:pPr marR="0" indent="-227013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also want to make sure they are well-cared for in the process.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375" y="1184500"/>
            <a:ext cx="5212080" cy="475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3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82540" y="866029"/>
            <a:ext cx="4425566" cy="4876800"/>
          </a:xfrm>
        </p:spPr>
        <p:txBody>
          <a:bodyPr>
            <a:noAutofit/>
          </a:bodyPr>
          <a:lstStyle/>
          <a:p>
            <a:pPr marR="0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can also provide a detailed commercial property condition assessment for:</a:t>
            </a:r>
          </a:p>
          <a:p>
            <a:pPr marR="0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Individual Companies </a:t>
            </a:r>
          </a:p>
          <a:p>
            <a:pPr marR="0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Investors</a:t>
            </a:r>
          </a:p>
          <a:p>
            <a:pPr marR="0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Developers</a:t>
            </a:r>
          </a:p>
          <a:p>
            <a:pPr marR="0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assist in the decision making process when buying, leasing or selling a commercial building.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2788" y="866029"/>
            <a:ext cx="5947577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18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omb/>
      </p:transition>
    </mc:Choice>
    <mc:Fallback xmlns="">
      <p:transition spd="slow" advClick="0" advTm="4000">
        <p:comb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569640" y="1084384"/>
            <a:ext cx="3936559" cy="448407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Our commercial building inspections typically include evaluating: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ADA access and public safety compliance.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Robust HVAC, electrical and plumbing systems.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Building techniques like industrial cold-formed steel framing and historic circa 1800 structures that require specific knowledge.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9" y="1151961"/>
            <a:ext cx="6492240" cy="4258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669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6D3200"/>
      </a:dk2>
      <a:lt2>
        <a:srgbClr val="D8B97A"/>
      </a:lt2>
      <a:accent1>
        <a:srgbClr val="306994"/>
      </a:accent1>
      <a:accent2>
        <a:srgbClr val="39577A"/>
      </a:accent2>
      <a:accent3>
        <a:srgbClr val="7E5E34"/>
      </a:accent3>
      <a:accent4>
        <a:srgbClr val="B7B374"/>
      </a:accent4>
      <a:accent5>
        <a:srgbClr val="2C1600"/>
      </a:accent5>
      <a:accent6>
        <a:srgbClr val="864A3F"/>
      </a:accent6>
      <a:hlink>
        <a:srgbClr val="D8B97A"/>
      </a:hlink>
      <a:folHlink>
        <a:srgbClr val="D8B97A"/>
      </a:folHlink>
    </a:clrScheme>
    <a:fontScheme name="Custom 20">
      <a:majorFont>
        <a:latin typeface="Edwardian Script IT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87246_Vintage presentation_RVA_v4.potx" id="{792D8318-D202-4ACE-96A1-4E0E612A1DB4}" vid="{D9DED42A-5960-40D0-85AD-C903AF13B4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680A15-7E49-40AD-A17E-9EA09874786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B73D12-7B2D-4DCB-83EA-85380446C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231387-47F6-4916-BE7C-BCBC21D16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Vintage presentation</Template>
  <TotalTime>0</TotalTime>
  <Words>1035</Words>
  <Application>Microsoft Macintosh PowerPoint</Application>
  <PresentationFormat>Widescreen</PresentationFormat>
  <Paragraphs>133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Book Antiqua</vt:lpstr>
      <vt:lpstr>Calibri</vt:lpstr>
      <vt:lpstr>Edwardian Script ITC</vt:lpstr>
      <vt:lpstr>Papyrus</vt:lpstr>
      <vt:lpstr>Times New Roman</vt:lpstr>
      <vt:lpstr>Office Theme</vt:lpstr>
      <vt:lpstr>PowerPoint Presentation</vt:lpstr>
      <vt:lpstr>PowerPoint Presentation</vt:lpstr>
      <vt:lpstr>PowerPoint Presentation</vt:lpstr>
      <vt:lpstr>The Inspection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considering Signet Home Inspections  for your next property inspection.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2019-07-16T14:48:32Z</dcterms:created>
  <dcterms:modified xsi:type="dcterms:W3CDTF">2019-08-11T20:40:40Z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